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66" d="100"/>
          <a:sy n="66" d="100"/>
        </p:scale>
        <p:origin x="24" y="-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A0C35-16F2-4145-A22D-4EEC50221EBD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E9454-9894-4931-9D27-C05CFB401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7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85B50D6-0E6A-4960-A268-77577508E51C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vi-VN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A2D5-C57D-481C-B478-548496067E67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1EE83-C495-40F3-B657-A92497872155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FDE9-2363-4316-A946-929728003014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CD76-3774-486A-981F-675F69CA7EFC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90B5-C163-4D3E-BDD9-841A18693D18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A90A-5C59-4D31-84E6-B88E479AF58A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26DC-E7F2-4E5F-AAEF-4845DC2CDE10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30BA-BD53-4EFE-A847-1DD771F77D26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BEEA-3313-455B-8747-A2808858B904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2057-5631-4575-A748-53B53776916E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BA3C-315E-4AC4-9661-FEBB2801039B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19F03-D4E4-413F-83C8-CD3FBEF9B4FF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4E27-7B7A-4F0D-B195-A8F1B0DEA1CE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B2A6-E08B-4FB4-A416-98BF4A6C5856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189D-82E8-4D37-9B70-4F9C7EF4E27B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62A5-114B-4EAF-B372-FE06B49E8BCB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4DB0CF-C924-4CA1-B7D3-720CD87E1793}" type="datetime1">
              <a:rPr lang="en-US" smtClean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vi-VN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fif"/><Relationship Id="rId5" Type="http://schemas.openxmlformats.org/officeDocument/2006/relationships/image" Target="../media/image25.jfif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fif"/><Relationship Id="rId3" Type="http://schemas.openxmlformats.org/officeDocument/2006/relationships/image" Target="../media/image29.jfif"/><Relationship Id="rId7" Type="http://schemas.openxmlformats.org/officeDocument/2006/relationships/image" Target="../media/image33.jfif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fif"/><Relationship Id="rId4" Type="http://schemas.openxmlformats.org/officeDocument/2006/relationships/image" Target="../media/image30.jf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 TIN HỌC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11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23456" y="1595965"/>
            <a:ext cx="5214635" cy="279400"/>
          </a:xfrm>
        </p:spPr>
        <p:txBody>
          <a:bodyPr/>
          <a:lstStyle/>
          <a:p>
            <a:r>
              <a:rPr lang="vi-VN" dirty="0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9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6323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HỆ THỐNG TIN HỌC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DIỆN HỆ ĐIỀU HÀNH (3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09482"/>
            <a:ext cx="9601196" cy="3966386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device)</a:t>
            </a:r>
          </a:p>
          <a:p>
            <a:pPr marL="0" indent="0">
              <a:buNone/>
            </a:pPr>
            <a:r>
              <a:rPr lang="vi-VN" sz="2800" dirty="0"/>
              <a:t>Thiết bị vào dùng để đưa thông tin vào máy tính.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566300"/>
              </p:ext>
            </p:extLst>
          </p:nvPr>
        </p:nvGraphicFramePr>
        <p:xfrm>
          <a:off x="1295400" y="3138045"/>
          <a:ext cx="10053920" cy="259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047">
                  <a:extLst>
                    <a:ext uri="{9D8B030D-6E8A-4147-A177-3AD203B41FA5}">
                      <a16:colId xmlns:a16="http://schemas.microsoft.com/office/drawing/2014/main" val="3485596067"/>
                    </a:ext>
                  </a:extLst>
                </a:gridCol>
                <a:gridCol w="2891118">
                  <a:extLst>
                    <a:ext uri="{9D8B030D-6E8A-4147-A177-3AD203B41FA5}">
                      <a16:colId xmlns:a16="http://schemas.microsoft.com/office/drawing/2014/main" val="1425212343"/>
                    </a:ext>
                  </a:extLst>
                </a:gridCol>
                <a:gridCol w="2111188">
                  <a:extLst>
                    <a:ext uri="{9D8B030D-6E8A-4147-A177-3AD203B41FA5}">
                      <a16:colId xmlns:a16="http://schemas.microsoft.com/office/drawing/2014/main" val="3330423192"/>
                    </a:ext>
                  </a:extLst>
                </a:gridCol>
                <a:gridCol w="2904567">
                  <a:extLst>
                    <a:ext uri="{9D8B030D-6E8A-4147-A177-3AD203B41FA5}">
                      <a16:colId xmlns:a16="http://schemas.microsoft.com/office/drawing/2014/main" val="664971053"/>
                    </a:ext>
                  </a:extLst>
                </a:gridCol>
              </a:tblGrid>
              <a:tr h="8901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quét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(Scanner)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Webcam: camera </a:t>
                      </a:r>
                    </a:p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Chuột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(Mouse)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phím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 Keyboard)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311237"/>
                  </a:ext>
                </a:extLst>
              </a:tr>
              <a:tr h="17003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615393"/>
                  </a:ext>
                </a:extLst>
              </a:tr>
            </a:tbl>
          </a:graphicData>
        </a:graphic>
      </p:graphicFrame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389528" y="4109297"/>
            <a:ext cx="1985684" cy="2197374"/>
            <a:chOff x="7109" y="11521"/>
            <a:chExt cx="2233" cy="2262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3" y="11521"/>
              <a:ext cx="2179" cy="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7109" y="13165"/>
              <a:ext cx="2196" cy="6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l">
                <a:lnSpc>
                  <a:spcPct val="115000"/>
                </a:lnSpc>
                <a:spcBef>
                  <a:spcPts val="300"/>
                </a:spcBef>
                <a:spcAft>
                  <a:spcPts val="400"/>
                </a:spcAft>
              </a:pPr>
              <a:r>
                <a:rPr lang="en-US" sz="10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US" sz="1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484457" y="4296674"/>
            <a:ext cx="2539826" cy="2009997"/>
            <a:chOff x="7457" y="5359"/>
            <a:chExt cx="2196" cy="2304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7457" y="7045"/>
              <a:ext cx="2196" cy="6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300"/>
                </a:spcBef>
                <a:spcAft>
                  <a:spcPts val="400"/>
                </a:spcAft>
              </a:pPr>
              <a:r>
                <a:rPr lang="en-GB" sz="10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US" sz="1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7" y="5359"/>
              <a:ext cx="1073" cy="1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360" y="4133212"/>
            <a:ext cx="2067607" cy="164915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671" y="4296674"/>
            <a:ext cx="2530288" cy="825630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971310" y="600386"/>
            <a:ext cx="7305900" cy="279400"/>
          </a:xfrm>
        </p:spPr>
        <p:txBody>
          <a:bodyPr/>
          <a:lstStyle/>
          <a:p>
            <a:r>
              <a:rPr lang="vi-VN" dirty="0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77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3634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HỆ THỐNG TIN HỌC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DIỆN HỆ ĐIỀU HÀNH (3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09483"/>
            <a:ext cx="9601196" cy="3966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(Output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device)</a:t>
            </a:r>
          </a:p>
          <a:p>
            <a:pPr marL="0" indent="0">
              <a:buNone/>
            </a:pPr>
            <a:r>
              <a:rPr lang="vi-VN" sz="2800" dirty="0">
                <a:cs typeface="Times New Roman" panose="02020603050405020304" pitchFamily="18" charset="0"/>
              </a:rPr>
              <a:t>Thiết bị ra dùng để đưa dữ liệu ra từ máy tính.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708194"/>
              </p:ext>
            </p:extLst>
          </p:nvPr>
        </p:nvGraphicFramePr>
        <p:xfrm>
          <a:off x="820271" y="3138045"/>
          <a:ext cx="10529050" cy="25904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53988">
                  <a:extLst>
                    <a:ext uri="{9D8B030D-6E8A-4147-A177-3AD203B41FA5}">
                      <a16:colId xmlns:a16="http://schemas.microsoft.com/office/drawing/2014/main" val="3485596067"/>
                    </a:ext>
                  </a:extLst>
                </a:gridCol>
                <a:gridCol w="1613647">
                  <a:extLst>
                    <a:ext uri="{9D8B030D-6E8A-4147-A177-3AD203B41FA5}">
                      <a16:colId xmlns:a16="http://schemas.microsoft.com/office/drawing/2014/main" val="1425212343"/>
                    </a:ext>
                  </a:extLst>
                </a:gridCol>
                <a:gridCol w="1815353">
                  <a:extLst>
                    <a:ext uri="{9D8B030D-6E8A-4147-A177-3AD203B41FA5}">
                      <a16:colId xmlns:a16="http://schemas.microsoft.com/office/drawing/2014/main" val="3330423192"/>
                    </a:ext>
                  </a:extLst>
                </a:gridCol>
                <a:gridCol w="3509682">
                  <a:extLst>
                    <a:ext uri="{9D8B030D-6E8A-4147-A177-3AD203B41FA5}">
                      <a16:colId xmlns:a16="http://schemas.microsoft.com/office/drawing/2014/main" val="664971053"/>
                    </a:ext>
                  </a:extLst>
                </a:gridCol>
                <a:gridCol w="1936380">
                  <a:extLst>
                    <a:ext uri="{9D8B030D-6E8A-4147-A177-3AD203B41FA5}">
                      <a16:colId xmlns:a16="http://schemas.microsoft.com/office/drawing/2014/main" val="21161626"/>
                    </a:ext>
                  </a:extLst>
                </a:gridCol>
              </a:tblGrid>
              <a:tr h="8901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(Monitor)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(Printer)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(Projector)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Loa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tai </a:t>
                      </a:r>
                      <a:r>
                        <a:rPr lang="en-US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(Speaker and Headphone)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Modem </a:t>
                      </a:r>
                    </a:p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311237"/>
                  </a:ext>
                </a:extLst>
              </a:tr>
              <a:tr h="17003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615393"/>
                  </a:ext>
                </a:extLst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8" y="4188955"/>
            <a:ext cx="1577793" cy="129305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96" y="4065737"/>
            <a:ext cx="1518542" cy="153949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263" y="4230700"/>
            <a:ext cx="1817630" cy="1293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36" y="4065737"/>
            <a:ext cx="1722532" cy="1436303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43" y="4196942"/>
            <a:ext cx="1432322" cy="128506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543" y="4206037"/>
            <a:ext cx="1713303" cy="1275971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052332" y="586436"/>
            <a:ext cx="7305900" cy="279400"/>
          </a:xfrm>
        </p:spPr>
        <p:txBody>
          <a:bodyPr/>
          <a:lstStyle/>
          <a:p>
            <a:r>
              <a:rPr lang="vi-VN" dirty="0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9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4791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HỆ THỐNG TIN HỌC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DIỆN HỆ ĐIỀU HÀNH (3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142" y="1909483"/>
            <a:ext cx="10121151" cy="40341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63707" y="608217"/>
            <a:ext cx="7305900" cy="279400"/>
          </a:xfrm>
        </p:spPr>
        <p:txBody>
          <a:bodyPr/>
          <a:lstStyle/>
          <a:p>
            <a:r>
              <a:rPr lang="vi-VN" dirty="0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0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3855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HỆ THỐNG TIN HỌC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DIỆN HỆ ĐIỀU HÀNH (3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056629"/>
              </p:ext>
            </p:extLst>
          </p:nvPr>
        </p:nvGraphicFramePr>
        <p:xfrm>
          <a:off x="874056" y="2044700"/>
          <a:ext cx="10502156" cy="2930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308">
                  <a:extLst>
                    <a:ext uri="{9D8B030D-6E8A-4147-A177-3AD203B41FA5}">
                      <a16:colId xmlns:a16="http://schemas.microsoft.com/office/drawing/2014/main" val="2501892218"/>
                    </a:ext>
                  </a:extLst>
                </a:gridCol>
                <a:gridCol w="1500308">
                  <a:extLst>
                    <a:ext uri="{9D8B030D-6E8A-4147-A177-3AD203B41FA5}">
                      <a16:colId xmlns:a16="http://schemas.microsoft.com/office/drawing/2014/main" val="1372753365"/>
                    </a:ext>
                  </a:extLst>
                </a:gridCol>
                <a:gridCol w="1500308">
                  <a:extLst>
                    <a:ext uri="{9D8B030D-6E8A-4147-A177-3AD203B41FA5}">
                      <a16:colId xmlns:a16="http://schemas.microsoft.com/office/drawing/2014/main" val="1090579007"/>
                    </a:ext>
                  </a:extLst>
                </a:gridCol>
                <a:gridCol w="1500308">
                  <a:extLst>
                    <a:ext uri="{9D8B030D-6E8A-4147-A177-3AD203B41FA5}">
                      <a16:colId xmlns:a16="http://schemas.microsoft.com/office/drawing/2014/main" val="97440183"/>
                    </a:ext>
                  </a:extLst>
                </a:gridCol>
                <a:gridCol w="1500308">
                  <a:extLst>
                    <a:ext uri="{9D8B030D-6E8A-4147-A177-3AD203B41FA5}">
                      <a16:colId xmlns:a16="http://schemas.microsoft.com/office/drawing/2014/main" val="379557235"/>
                    </a:ext>
                  </a:extLst>
                </a:gridCol>
                <a:gridCol w="1500308">
                  <a:extLst>
                    <a:ext uri="{9D8B030D-6E8A-4147-A177-3AD203B41FA5}">
                      <a16:colId xmlns:a16="http://schemas.microsoft.com/office/drawing/2014/main" val="592958365"/>
                    </a:ext>
                  </a:extLst>
                </a:gridCol>
                <a:gridCol w="1500308">
                  <a:extLst>
                    <a:ext uri="{9D8B030D-6E8A-4147-A177-3AD203B41FA5}">
                      <a16:colId xmlns:a16="http://schemas.microsoft.com/office/drawing/2014/main" val="1389324732"/>
                    </a:ext>
                  </a:extLst>
                </a:gridCol>
              </a:tblGrid>
              <a:tr h="116914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Windows XP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Windows 7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Windows 8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Windows 10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Android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Linux</a:t>
                      </a:r>
                    </a:p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Unix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31018"/>
                  </a:ext>
                </a:extLst>
              </a:tr>
              <a:tr h="1761565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159252"/>
                  </a:ext>
                </a:extLst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56" y="3455895"/>
            <a:ext cx="1398497" cy="135815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90" y="3455895"/>
            <a:ext cx="1344034" cy="135815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61" y="3455895"/>
            <a:ext cx="1384374" cy="135815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072" y="3456267"/>
            <a:ext cx="1330587" cy="135778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696" y="3483161"/>
            <a:ext cx="1290245" cy="130399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978" y="3886199"/>
            <a:ext cx="1370928" cy="92784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260" y="3630146"/>
            <a:ext cx="1330587" cy="115700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64041" y="645957"/>
            <a:ext cx="7305900" cy="279400"/>
          </a:xfrm>
        </p:spPr>
        <p:txBody>
          <a:bodyPr/>
          <a:lstStyle/>
          <a:p>
            <a:r>
              <a:rPr lang="vi-VN" dirty="0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5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99746"/>
            <a:ext cx="9601196" cy="84079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CỦNG CỐ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545" y="1331260"/>
            <a:ext cx="10282514" cy="437029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6105" y="1708753"/>
            <a:ext cx="102601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Câu 1: Các thiết bị như USB flash, đĩa cứng, CD, DVD có chung đặc điểm? </a:t>
            </a:r>
          </a:p>
          <a:p>
            <a:pPr lvl="1"/>
            <a:r>
              <a:rPr lang="vi-VN" sz="2400" dirty="0"/>
              <a:t>A. Đều là thiết bị lưu trữ thông tin 	B. Đều là thiết bị xuất thông tin </a:t>
            </a:r>
          </a:p>
          <a:p>
            <a:pPr lvl="1"/>
            <a:r>
              <a:rPr lang="vi-VN" sz="2400" dirty="0"/>
              <a:t>C. Đều là thiết bị nhập thông tin 	</a:t>
            </a:r>
            <a:r>
              <a:rPr lang="en-US" sz="2400" dirty="0" smtClean="0"/>
              <a:t>	</a:t>
            </a:r>
            <a:r>
              <a:rPr lang="vi-VN" sz="2400" dirty="0" smtClean="0"/>
              <a:t>D</a:t>
            </a:r>
            <a:r>
              <a:rPr lang="vi-VN" sz="2400" dirty="0"/>
              <a:t>. Đều là thiết bị xử lý thông tin</a:t>
            </a:r>
          </a:p>
          <a:p>
            <a:r>
              <a:rPr lang="vi-VN" sz="2400" dirty="0"/>
              <a:t>Câu 2: Khi tắt máy, bộ nhớ nào sau đây bị xóa nội dung? </a:t>
            </a:r>
          </a:p>
          <a:p>
            <a:pPr lvl="1"/>
            <a:r>
              <a:rPr lang="vi-VN" sz="2400" dirty="0"/>
              <a:t>A. Đĩa cứng 	</a:t>
            </a:r>
            <a:r>
              <a:rPr lang="en-US" sz="2400" dirty="0" smtClean="0"/>
              <a:t>		</a:t>
            </a:r>
            <a:r>
              <a:rPr lang="vi-VN" sz="2400" dirty="0" smtClean="0"/>
              <a:t>B</a:t>
            </a:r>
            <a:r>
              <a:rPr lang="vi-VN" sz="2400" dirty="0"/>
              <a:t>. Bộ nhớ RAM </a:t>
            </a:r>
          </a:p>
          <a:p>
            <a:pPr lvl="1"/>
            <a:r>
              <a:rPr lang="vi-VN" sz="2400" dirty="0"/>
              <a:t>C. Bộ nhớ ROM 	</a:t>
            </a:r>
            <a:r>
              <a:rPr lang="en-US" sz="2400" dirty="0" smtClean="0"/>
              <a:t>	</a:t>
            </a:r>
            <a:r>
              <a:rPr lang="vi-VN" sz="2400" dirty="0" smtClean="0"/>
              <a:t>D</a:t>
            </a:r>
            <a:r>
              <a:rPr lang="vi-VN" sz="2400" dirty="0"/>
              <a:t>. Đĩa CD</a:t>
            </a:r>
          </a:p>
          <a:p>
            <a:r>
              <a:rPr lang="vi-VN" sz="2400" dirty="0"/>
              <a:t>Câu 3: ROM có đặc điểm là </a:t>
            </a:r>
          </a:p>
          <a:p>
            <a:pPr lvl="1"/>
            <a:r>
              <a:rPr lang="vi-VN" sz="2400" dirty="0"/>
              <a:t>A. Không cho phép đọc 	</a:t>
            </a:r>
            <a:r>
              <a:rPr lang="en-US" sz="2400" dirty="0" smtClean="0"/>
              <a:t>		</a:t>
            </a:r>
            <a:r>
              <a:rPr lang="vi-VN" sz="2400" dirty="0" smtClean="0"/>
              <a:t>C</a:t>
            </a:r>
            <a:r>
              <a:rPr lang="vi-VN" sz="2400" dirty="0"/>
              <a:t>. Không cho đọc và ghi </a:t>
            </a:r>
          </a:p>
          <a:p>
            <a:pPr lvl="1"/>
            <a:r>
              <a:rPr lang="vi-VN" sz="2400" dirty="0"/>
              <a:t>B. Khi tắt điện dữ liệu vẫn còn 	D. Chỉ cho phép ghi</a:t>
            </a:r>
          </a:p>
          <a:p>
            <a:r>
              <a:rPr lang="vi-VN" sz="2400" dirty="0"/>
              <a:t>Câu 4: Thiết bị trung tâm của máy tính là gì? </a:t>
            </a:r>
          </a:p>
          <a:p>
            <a:pPr lvl="1"/>
            <a:r>
              <a:rPr lang="vi-VN" sz="2400" dirty="0"/>
              <a:t>A. Đĩa cứng, SSD 	B. Các thiết bị ngoại vi </a:t>
            </a:r>
          </a:p>
          <a:p>
            <a:pPr lvl="1"/>
            <a:r>
              <a:rPr lang="vi-VN" sz="2400" dirty="0"/>
              <a:t>C. Bộ xử lý trung tâm – Bộ nhớ 	D. Màn hình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0941" y="686298"/>
            <a:ext cx="7305900" cy="279400"/>
          </a:xfrm>
        </p:spPr>
        <p:txBody>
          <a:bodyPr/>
          <a:lstStyle/>
          <a:p>
            <a:r>
              <a:rPr lang="vi-VN" dirty="0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06056"/>
            <a:ext cx="9601196" cy="84035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CỦNG CỐ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3341" y="1336265"/>
            <a:ext cx="1013908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Câu 5: Nhóm thiết bị nào sau đây là thiết bị lưu trữ? </a:t>
            </a:r>
          </a:p>
          <a:p>
            <a:pPr lvl="1"/>
            <a:r>
              <a:rPr lang="vi-VN" sz="2400" dirty="0"/>
              <a:t>A. Máy chiếu, bàn phím, chuột 	B. Máy in, chuột, màn hình </a:t>
            </a:r>
          </a:p>
          <a:p>
            <a:pPr lvl="1"/>
            <a:r>
              <a:rPr lang="vi-VN" sz="2400" dirty="0"/>
              <a:t>C. Loa, bàn phím, tai nghe 	D. Đĩa cứng, thẻ nhớ USB flash</a:t>
            </a:r>
          </a:p>
          <a:p>
            <a:r>
              <a:rPr lang="vi-VN" sz="2400" dirty="0"/>
              <a:t>Câu 6: Khi sử dụng thiết bị tin học mà cần cài đặt một chương trình, thì thiết bị sẽ ưu tiên sử dụng kết nối loại nào?</a:t>
            </a:r>
          </a:p>
          <a:p>
            <a:pPr lvl="1"/>
            <a:r>
              <a:rPr lang="vi-VN" sz="2400" dirty="0"/>
              <a:t>A.	Không cần kết nối mạng	</a:t>
            </a:r>
            <a:r>
              <a:rPr lang="en-US" sz="2400" dirty="0" smtClean="0"/>
              <a:t>	</a:t>
            </a:r>
            <a:r>
              <a:rPr lang="vi-VN" sz="2400" dirty="0" smtClean="0"/>
              <a:t>B</a:t>
            </a:r>
            <a:r>
              <a:rPr lang="vi-VN" sz="2400" dirty="0"/>
              <a:t>. Wifi</a:t>
            </a:r>
          </a:p>
          <a:p>
            <a:pPr lvl="1"/>
            <a:r>
              <a:rPr lang="vi-VN" sz="2400" dirty="0"/>
              <a:t>C. 3G	</a:t>
            </a:r>
            <a:r>
              <a:rPr lang="en-US" sz="2400" dirty="0" smtClean="0"/>
              <a:t>							</a:t>
            </a:r>
            <a:r>
              <a:rPr lang="vi-VN" sz="2400" dirty="0" smtClean="0"/>
              <a:t>D</a:t>
            </a:r>
            <a:r>
              <a:rPr lang="vi-VN" sz="2400" dirty="0"/>
              <a:t>. 4G</a:t>
            </a:r>
          </a:p>
          <a:p>
            <a:r>
              <a:rPr lang="vi-VN" sz="2400" dirty="0"/>
              <a:t>Câu 7: Tại sao cùng dung lượng bộ nhớ thì Android lại chạy chậm hơn iOS hay Windows Phone.</a:t>
            </a:r>
          </a:p>
          <a:p>
            <a:pPr lvl="1"/>
            <a:r>
              <a:rPr lang="vi-VN" sz="2400" dirty="0"/>
              <a:t>A.	Hệ điều hành Android có dung lượng lớn hơn.</a:t>
            </a:r>
          </a:p>
          <a:p>
            <a:pPr lvl="1"/>
            <a:r>
              <a:rPr lang="vi-VN" sz="2400" dirty="0"/>
              <a:t>B.	Hệ điều hành Android cần bộ nhớ nhiều hơn.</a:t>
            </a:r>
          </a:p>
          <a:p>
            <a:pPr lvl="1"/>
            <a:r>
              <a:rPr lang="vi-VN" sz="2400" dirty="0"/>
              <a:t>C.	Hệ điều hành Android chạy ngầm các ứng dụng.</a:t>
            </a:r>
          </a:p>
          <a:p>
            <a:pPr lvl="1"/>
            <a:r>
              <a:rPr lang="vi-VN" sz="2400" dirty="0"/>
              <a:t>D.	Hệ điều hành Android cho phép nhiều ứng dụng chạy cùng lúc.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29183" y="592169"/>
            <a:ext cx="7305900" cy="279400"/>
          </a:xfrm>
        </p:spPr>
        <p:txBody>
          <a:bodyPr/>
          <a:lstStyle/>
          <a:p>
            <a:r>
              <a:rPr lang="vi-VN" dirty="0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65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40780"/>
            <a:ext cx="9601196" cy="80563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CỦNG CỐ</a:t>
            </a:r>
          </a:p>
        </p:txBody>
      </p:sp>
      <p:sp>
        <p:nvSpPr>
          <p:cNvPr id="3" name="Rectangle 2"/>
          <p:cNvSpPr/>
          <p:nvPr/>
        </p:nvSpPr>
        <p:spPr>
          <a:xfrm>
            <a:off x="1156447" y="1609235"/>
            <a:ext cx="100987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Câu 8: Trên một thiết bị chạy Android, để cài thêm chương trình mà tốc độ của thiết bị vẫn ổn định, ta cần thay đổi yếu tố nào?</a:t>
            </a:r>
          </a:p>
          <a:p>
            <a:pPr lvl="1"/>
            <a:r>
              <a:rPr lang="vi-VN" sz="2400" dirty="0"/>
              <a:t>A.	Tăng dung lượng bộ nhớ.</a:t>
            </a:r>
          </a:p>
          <a:p>
            <a:pPr lvl="1"/>
            <a:r>
              <a:rPr lang="vi-VN" sz="2400" dirty="0"/>
              <a:t>B.	Tăng dung lượng lưu trữ.</a:t>
            </a:r>
          </a:p>
          <a:p>
            <a:pPr lvl="1"/>
            <a:r>
              <a:rPr lang="vi-VN" sz="2400" dirty="0"/>
              <a:t>C.	Gỡ bỏ các ứng dụng cần thiết.</a:t>
            </a:r>
          </a:p>
          <a:p>
            <a:pPr lvl="1"/>
            <a:r>
              <a:rPr lang="vi-VN" sz="2400" dirty="0"/>
              <a:t>D.	Không cài các ứng dụng đòi hỏi dung lượng lớn.</a:t>
            </a:r>
          </a:p>
          <a:p>
            <a:r>
              <a:rPr lang="vi-VN" sz="2400" dirty="0"/>
              <a:t>Câu 9: Trong các hệ điều hành sau, hệ điều hành nào quản lý bộ nhớ kém nhất?</a:t>
            </a:r>
          </a:p>
          <a:p>
            <a:pPr lvl="1"/>
            <a:r>
              <a:rPr lang="vi-VN" sz="2400" dirty="0"/>
              <a:t>A.	Android	</a:t>
            </a:r>
            <a:r>
              <a:rPr lang="en-US" sz="2400" dirty="0" smtClean="0"/>
              <a:t>	</a:t>
            </a:r>
            <a:r>
              <a:rPr lang="vi-VN" sz="2400" dirty="0" smtClean="0"/>
              <a:t>B</a:t>
            </a:r>
            <a:r>
              <a:rPr lang="vi-VN" sz="2400" dirty="0"/>
              <a:t>. Windows	</a:t>
            </a:r>
          </a:p>
          <a:p>
            <a:pPr lvl="1"/>
            <a:r>
              <a:rPr lang="vi-VN" sz="2400" dirty="0"/>
              <a:t>C. Linux	</a:t>
            </a:r>
            <a:r>
              <a:rPr lang="en-US" sz="2400" dirty="0" smtClean="0"/>
              <a:t>		</a:t>
            </a:r>
            <a:r>
              <a:rPr lang="vi-VN" sz="2400" dirty="0" smtClean="0"/>
              <a:t>D</a:t>
            </a:r>
            <a:r>
              <a:rPr lang="vi-VN" sz="2400" dirty="0"/>
              <a:t>. iOS</a:t>
            </a:r>
          </a:p>
          <a:p>
            <a:r>
              <a:rPr lang="vi-VN" sz="2400" dirty="0"/>
              <a:t>Câu 10: Để cài đặt máy in, ta cần phải có gì?</a:t>
            </a:r>
          </a:p>
          <a:p>
            <a:pPr lvl="1"/>
            <a:r>
              <a:rPr lang="vi-VN" sz="2400" dirty="0"/>
              <a:t>A.	Install	</a:t>
            </a:r>
            <a:r>
              <a:rPr lang="en-US" sz="2400" dirty="0" smtClean="0"/>
              <a:t>		</a:t>
            </a:r>
            <a:r>
              <a:rPr lang="vi-VN" sz="2400" dirty="0" smtClean="0"/>
              <a:t>B</a:t>
            </a:r>
            <a:r>
              <a:rPr lang="vi-VN" sz="2400" dirty="0"/>
              <a:t>. Mouse</a:t>
            </a:r>
          </a:p>
          <a:p>
            <a:pPr lvl="1"/>
            <a:r>
              <a:rPr lang="vi-VN" sz="2400" dirty="0"/>
              <a:t>C. Driver	</a:t>
            </a:r>
            <a:r>
              <a:rPr lang="en-US" sz="2400" dirty="0" smtClean="0"/>
              <a:t>		</a:t>
            </a:r>
            <a:r>
              <a:rPr lang="vi-VN" sz="2400" dirty="0" smtClean="0"/>
              <a:t>D</a:t>
            </a:r>
            <a:r>
              <a:rPr lang="vi-VN" sz="2400" dirty="0"/>
              <a:t>. Monitor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7609" y="623356"/>
            <a:ext cx="7305900" cy="279400"/>
          </a:xfrm>
        </p:spPr>
        <p:txBody>
          <a:bodyPr/>
          <a:lstStyle/>
          <a:p>
            <a:r>
              <a:rPr lang="vi-VN" dirty="0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9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48182"/>
            <a:ext cx="9601196" cy="80410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CỦNG CỐ</a:t>
            </a:r>
          </a:p>
        </p:txBody>
      </p:sp>
      <p:sp>
        <p:nvSpPr>
          <p:cNvPr id="4" name="Rectangle 3"/>
          <p:cNvSpPr/>
          <p:nvPr/>
        </p:nvSpPr>
        <p:spPr>
          <a:xfrm>
            <a:off x="847165" y="1166843"/>
            <a:ext cx="104483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Câu 11: Các lệnh và dữ liệu của chương trình đang thực hiện được lưu trên thiết bị:</a:t>
            </a:r>
          </a:p>
          <a:p>
            <a:pPr lvl="1"/>
            <a:r>
              <a:rPr lang="vi-VN" sz="2400" dirty="0"/>
              <a:t>A. ROM	B. RAM</a:t>
            </a:r>
          </a:p>
          <a:p>
            <a:pPr lvl="1"/>
            <a:r>
              <a:rPr lang="vi-VN" sz="2400" dirty="0"/>
              <a:t>C. Băng từ	D. Đĩa từ</a:t>
            </a:r>
          </a:p>
          <a:p>
            <a:r>
              <a:rPr lang="vi-VN" sz="2400" dirty="0"/>
              <a:t>Câu 12: Các bộ phận chính trong sơ đồ cấu trúc máy tính gồm:</a:t>
            </a:r>
          </a:p>
          <a:p>
            <a:pPr lvl="1"/>
            <a:r>
              <a:rPr lang="vi-VN" sz="2400" dirty="0"/>
              <a:t>A. CPU, bộ nhớ trong/ngoài, thiết bị vào/ra	</a:t>
            </a:r>
            <a:r>
              <a:rPr lang="en-US" sz="2400" dirty="0" smtClean="0"/>
              <a:t>	</a:t>
            </a:r>
            <a:r>
              <a:rPr lang="vi-VN" sz="2400" dirty="0" smtClean="0"/>
              <a:t>B</a:t>
            </a:r>
            <a:r>
              <a:rPr lang="vi-VN" sz="2400" dirty="0"/>
              <a:t>. Bàn phím và con chuột</a:t>
            </a:r>
          </a:p>
          <a:p>
            <a:pPr lvl="1"/>
            <a:r>
              <a:rPr lang="vi-VN" sz="2400" dirty="0"/>
              <a:t>C. Máy quét và ổ cứng	</a:t>
            </a:r>
            <a:r>
              <a:rPr lang="en-US" sz="2400" dirty="0" smtClean="0"/>
              <a:t>						</a:t>
            </a:r>
            <a:r>
              <a:rPr lang="vi-VN" sz="2400" dirty="0" smtClean="0"/>
              <a:t>D</a:t>
            </a:r>
            <a:r>
              <a:rPr lang="vi-VN" sz="2400" dirty="0"/>
              <a:t>. Màn hình và máy in</a:t>
            </a:r>
          </a:p>
          <a:p>
            <a:r>
              <a:rPr lang="vi-VN" sz="2400" dirty="0"/>
              <a:t>Câu 13: Bộ nhớ chính (bộ nhớ trong) bao gồm:</a:t>
            </a:r>
          </a:p>
          <a:p>
            <a:pPr lvl="1"/>
            <a:r>
              <a:rPr lang="vi-VN" sz="2400" dirty="0"/>
              <a:t>A. Thanh ghi và ROM	</a:t>
            </a:r>
            <a:r>
              <a:rPr lang="en-US" sz="2400" dirty="0" smtClean="0"/>
              <a:t>				</a:t>
            </a:r>
            <a:r>
              <a:rPr lang="vi-VN" sz="2400" dirty="0" smtClean="0"/>
              <a:t>B</a:t>
            </a:r>
            <a:r>
              <a:rPr lang="vi-VN" sz="2400" dirty="0"/>
              <a:t>. Thanh ghi và RAM</a:t>
            </a:r>
          </a:p>
          <a:p>
            <a:pPr lvl="1"/>
            <a:r>
              <a:rPr lang="vi-VN" sz="2400" dirty="0"/>
              <a:t>C. ROM và RAM	</a:t>
            </a:r>
            <a:r>
              <a:rPr lang="en-US" sz="2400" dirty="0" smtClean="0"/>
              <a:t>						</a:t>
            </a:r>
            <a:r>
              <a:rPr lang="vi-VN" sz="2400" dirty="0" smtClean="0"/>
              <a:t>D</a:t>
            </a:r>
            <a:r>
              <a:rPr lang="vi-VN" sz="2400" dirty="0"/>
              <a:t>. Cache và ROM</a:t>
            </a:r>
          </a:p>
          <a:p>
            <a:r>
              <a:rPr lang="vi-VN" sz="2400" dirty="0"/>
              <a:t>Câu 14: Chọn câu phát biểu đúng nhất trong các câu sau:</a:t>
            </a:r>
          </a:p>
          <a:p>
            <a:pPr lvl="1"/>
            <a:r>
              <a:rPr lang="vi-VN" sz="2400" dirty="0"/>
              <a:t>A. Các thiết bị ra gồm: bàn phím, chuột, loa</a:t>
            </a:r>
          </a:p>
          <a:p>
            <a:pPr lvl="1"/>
            <a:r>
              <a:rPr lang="vi-VN" sz="2400" dirty="0"/>
              <a:t>B. Các thiết bị ra gồm: bàn phím, màn hình, máy in</a:t>
            </a:r>
          </a:p>
          <a:p>
            <a:pPr lvl="1"/>
            <a:r>
              <a:rPr lang="vi-VN" sz="2400" dirty="0"/>
              <a:t>C. Các thiết bị vào gồm: bàn phím, chuột, máy quét (máy Scan)</a:t>
            </a:r>
          </a:p>
          <a:p>
            <a:pPr lvl="1"/>
            <a:r>
              <a:rPr lang="vi-VN" sz="2400" dirty="0"/>
              <a:t>D. Các thiết bị vào gồm: bàn phím, chuột, màn hình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47165" y="561881"/>
            <a:ext cx="7305900" cy="279400"/>
          </a:xfrm>
        </p:spPr>
        <p:txBody>
          <a:bodyPr/>
          <a:lstStyle/>
          <a:p>
            <a:r>
              <a:rPr lang="vi-VN" dirty="0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71332"/>
            <a:ext cx="9601196" cy="78095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CỦNG CỐ</a:t>
            </a:r>
          </a:p>
        </p:txBody>
      </p:sp>
      <p:sp>
        <p:nvSpPr>
          <p:cNvPr id="3" name="Rectangle 2"/>
          <p:cNvSpPr/>
          <p:nvPr/>
        </p:nvSpPr>
        <p:spPr>
          <a:xfrm>
            <a:off x="779929" y="1238107"/>
            <a:ext cx="1070385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Câu 15: Hệ thống tin học gồm các thành phần:</a:t>
            </a:r>
          </a:p>
          <a:p>
            <a:pPr lvl="1"/>
            <a:r>
              <a:rPr lang="vi-VN" sz="2400" dirty="0"/>
              <a:t>A. Người quản lí, máy tính và Internet</a:t>
            </a:r>
          </a:p>
          <a:p>
            <a:pPr lvl="1"/>
            <a:r>
              <a:rPr lang="vi-VN" sz="2400" dirty="0"/>
              <a:t>B. Sự quản lí và điều khiển của con người, phần cứng và phần mềm</a:t>
            </a:r>
          </a:p>
          <a:p>
            <a:pPr lvl="1"/>
            <a:r>
              <a:rPr lang="vi-VN" sz="2400" dirty="0"/>
              <a:t>C. Máy tính, phần mềm và dữ liệu</a:t>
            </a:r>
          </a:p>
          <a:p>
            <a:pPr lvl="1"/>
            <a:r>
              <a:rPr lang="vi-VN" sz="2400" dirty="0"/>
              <a:t>D. Máy tính, mạng và phần mềm</a:t>
            </a:r>
          </a:p>
          <a:p>
            <a:r>
              <a:rPr lang="vi-VN" sz="2400" dirty="0"/>
              <a:t>Câu 16: Thiết bị nào vừa là thiết bị vào vừa là thiết bị ra:</a:t>
            </a:r>
          </a:p>
          <a:p>
            <a:pPr lvl="1"/>
            <a:r>
              <a:rPr lang="vi-VN" sz="2400" dirty="0"/>
              <a:t>A. Máy chiếu	</a:t>
            </a:r>
            <a:r>
              <a:rPr lang="en-US" sz="2400" dirty="0" smtClean="0"/>
              <a:t>	</a:t>
            </a:r>
            <a:r>
              <a:rPr lang="vi-VN" sz="2400" dirty="0" smtClean="0"/>
              <a:t>B</a:t>
            </a:r>
            <a:r>
              <a:rPr lang="vi-VN" sz="2400" dirty="0"/>
              <a:t>. Màn </a:t>
            </a:r>
            <a:r>
              <a:rPr lang="vi-VN" sz="2400" dirty="0" smtClean="0"/>
              <a:t>hình</a:t>
            </a:r>
            <a:r>
              <a:rPr lang="en-US" sz="2400" dirty="0" smtClean="0"/>
              <a:t>	</a:t>
            </a:r>
            <a:r>
              <a:rPr lang="vi-VN" sz="2400" dirty="0" smtClean="0"/>
              <a:t>C</a:t>
            </a:r>
            <a:r>
              <a:rPr lang="vi-VN" sz="2400" dirty="0"/>
              <a:t>. Modem	</a:t>
            </a:r>
            <a:r>
              <a:rPr lang="en-US" sz="2400" dirty="0" smtClean="0"/>
              <a:t>	</a:t>
            </a:r>
            <a:r>
              <a:rPr lang="vi-VN" sz="2400" dirty="0" smtClean="0"/>
              <a:t>D</a:t>
            </a:r>
            <a:r>
              <a:rPr lang="vi-VN" sz="2400" dirty="0"/>
              <a:t>. Webcam</a:t>
            </a:r>
          </a:p>
          <a:p>
            <a:r>
              <a:rPr lang="vi-VN" sz="2400" dirty="0"/>
              <a:t>Câu 17: ROM là bộ nhớ dùng để:</a:t>
            </a:r>
          </a:p>
          <a:p>
            <a:pPr lvl="1"/>
            <a:r>
              <a:rPr lang="vi-VN" sz="2400" dirty="0"/>
              <a:t>A. Chứa hệ điều hành MS DOS</a:t>
            </a:r>
          </a:p>
          <a:p>
            <a:pPr lvl="1"/>
            <a:r>
              <a:rPr lang="vi-VN" sz="2400" dirty="0"/>
              <a:t>B. Người dùng có thể xóa hoặc cài đặt chương trình vào</a:t>
            </a:r>
          </a:p>
          <a:p>
            <a:pPr lvl="1"/>
            <a:r>
              <a:rPr lang="vi-VN" sz="2400" dirty="0"/>
              <a:t>C. Chứa các dữ liệu quan trọng</a:t>
            </a:r>
          </a:p>
          <a:p>
            <a:pPr lvl="1"/>
            <a:r>
              <a:rPr lang="vi-VN" sz="2400" dirty="0"/>
              <a:t>D. Chứa các chương trình hệ thống được hãng sản xuất cài đặt sẵn và người dùng thường không thay đổi được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79929" y="588674"/>
            <a:ext cx="7305900" cy="279400"/>
          </a:xfrm>
        </p:spPr>
        <p:txBody>
          <a:bodyPr/>
          <a:lstStyle/>
          <a:p>
            <a:r>
              <a:rPr lang="vi-VN" dirty="0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6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87080"/>
            <a:ext cx="9601196" cy="71150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CỦNG CỐ</a:t>
            </a:r>
          </a:p>
        </p:txBody>
      </p:sp>
      <p:sp>
        <p:nvSpPr>
          <p:cNvPr id="4" name="Rectangle 3"/>
          <p:cNvSpPr/>
          <p:nvPr/>
        </p:nvSpPr>
        <p:spPr>
          <a:xfrm>
            <a:off x="779929" y="1322818"/>
            <a:ext cx="108383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Câu 18: Bộ nhớ ngoài bao gồm những thiết bị:</a:t>
            </a:r>
          </a:p>
          <a:p>
            <a:pPr lvl="1"/>
            <a:r>
              <a:rPr lang="vi-VN" sz="2400" dirty="0"/>
              <a:t>A. Đĩa cứng, đĩa mềm	</a:t>
            </a:r>
            <a:r>
              <a:rPr lang="en-US" sz="2400" dirty="0" smtClean="0"/>
              <a:t>		</a:t>
            </a:r>
            <a:r>
              <a:rPr lang="vi-VN" sz="2400" dirty="0" smtClean="0"/>
              <a:t>B</a:t>
            </a:r>
            <a:r>
              <a:rPr lang="vi-VN" sz="2400" dirty="0"/>
              <a:t>. Các loại trống từ, băng từ</a:t>
            </a:r>
          </a:p>
          <a:p>
            <a:pPr lvl="1"/>
            <a:r>
              <a:rPr lang="vi-VN" sz="2400" dirty="0"/>
              <a:t>C. Đĩa CD, flash	</a:t>
            </a:r>
            <a:r>
              <a:rPr lang="en-US" sz="2400" dirty="0" smtClean="0"/>
              <a:t>			</a:t>
            </a:r>
            <a:r>
              <a:rPr lang="vi-VN" sz="2400" dirty="0" smtClean="0"/>
              <a:t>D</a:t>
            </a:r>
            <a:r>
              <a:rPr lang="vi-VN" sz="2400" dirty="0"/>
              <a:t>. Tất cả các thiết bị nhớ ở trên</a:t>
            </a:r>
          </a:p>
          <a:p>
            <a:r>
              <a:rPr lang="vi-VN" sz="2400" dirty="0"/>
              <a:t>Câu 19: Đang sử dụng máy tính, bị mất nguồn điện:</a:t>
            </a:r>
          </a:p>
          <a:p>
            <a:pPr lvl="1"/>
            <a:r>
              <a:rPr lang="vi-VN" sz="2400" dirty="0"/>
              <a:t>A. Thông tin trong bộ nhớ trong bị mất hết</a:t>
            </a:r>
          </a:p>
          <a:p>
            <a:pPr lvl="1"/>
            <a:r>
              <a:rPr lang="vi-VN" sz="2400" dirty="0"/>
              <a:t>B. Thông tin trên RAM bị mất, thông tin trên ROM không bị mất</a:t>
            </a:r>
          </a:p>
          <a:p>
            <a:pPr lvl="1"/>
            <a:r>
              <a:rPr lang="vi-VN" sz="2400" dirty="0"/>
              <a:t>C. Thông tin trên đĩa sẽ bị mất</a:t>
            </a:r>
          </a:p>
          <a:p>
            <a:pPr lvl="1"/>
            <a:r>
              <a:rPr lang="vi-VN" sz="2400" dirty="0"/>
              <a:t>D. Thông tin được lưu trữ lại trong màn hình</a:t>
            </a:r>
          </a:p>
          <a:p>
            <a:r>
              <a:rPr lang="vi-VN" sz="2400" dirty="0"/>
              <a:t>Câu 20: Một hệ thống máy tính có bao nhiêu ổ đĩa:</a:t>
            </a:r>
          </a:p>
          <a:p>
            <a:pPr lvl="1"/>
            <a:r>
              <a:rPr lang="vi-VN" sz="2400" dirty="0"/>
              <a:t>A. Một ổ đĩa mềm và một ổ đĩa cứng	</a:t>
            </a:r>
            <a:r>
              <a:rPr lang="en-US" sz="2400" dirty="0" smtClean="0"/>
              <a:t>		</a:t>
            </a:r>
            <a:r>
              <a:rPr lang="vi-VN" sz="2400" dirty="0" smtClean="0"/>
              <a:t>B</a:t>
            </a:r>
            <a:r>
              <a:rPr lang="vi-VN" sz="2400" dirty="0"/>
              <a:t>. Một ổ đĩa mềm và hai ổ đĩa cứng</a:t>
            </a:r>
          </a:p>
          <a:p>
            <a:pPr lvl="1"/>
            <a:r>
              <a:rPr lang="vi-VN" sz="2400" dirty="0"/>
              <a:t>C. Một ổ đĩa mềm, một ổ đĩa cứng và một ổ CD-ROM	</a:t>
            </a:r>
            <a:r>
              <a:rPr lang="en-US" sz="2400" dirty="0" smtClean="0"/>
              <a:t>     </a:t>
            </a:r>
            <a:r>
              <a:rPr lang="vi-VN" sz="2400" dirty="0" smtClean="0"/>
              <a:t>D</a:t>
            </a:r>
            <a:r>
              <a:rPr lang="vi-VN" sz="2400" dirty="0"/>
              <a:t>. Tuỳ theo sự lắp đặt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79929" y="643886"/>
            <a:ext cx="7305900" cy="279400"/>
          </a:xfrm>
        </p:spPr>
        <p:txBody>
          <a:bodyPr/>
          <a:lstStyle/>
          <a:p>
            <a:r>
              <a:rPr lang="vi-VN" dirty="0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1: HỆ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THỐNG TIN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HỆ ĐIỀU HÀNH (3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1.Khái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thống tin học dùng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lí,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truyền và lưu trữ thông tin.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45267" y="702732"/>
            <a:ext cx="7305900" cy="279400"/>
          </a:xfrm>
        </p:spPr>
        <p:txBody>
          <a:bodyPr/>
          <a:lstStyle/>
          <a:p>
            <a:r>
              <a:rPr lang="vi-VN" dirty="0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87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HỆ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THỐNG TIN HỌC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DIỆN HỆ ĐIỀU HÀNH (3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7365"/>
            <a:ext cx="9601196" cy="34285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vi-VN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cứng (Hardware): gồm máy tính và một số thiết bị liên quan.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vi-VN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vi-VN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 (Software): gồm các chương trình. 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là một dãy lệnh, mỗi lệnh là một chỉ dẫn cho máy tính biết thao tác cần thực hiện</a:t>
            </a:r>
            <a:r>
              <a:rPr lang="vi-VN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vi-VN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vi-VN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 </a:t>
            </a:r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 và điều khiển của con người.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0838" y="702732"/>
            <a:ext cx="7305900" cy="279400"/>
          </a:xfrm>
        </p:spPr>
        <p:txBody>
          <a:bodyPr/>
          <a:lstStyle/>
          <a:p>
            <a:r>
              <a:rPr lang="vi-VN" dirty="0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0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HỆ THỐNG TIN HỌC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DIỆN HỆ ĐIỀU HÀNH (3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428332"/>
              </p:ext>
            </p:extLst>
          </p:nvPr>
        </p:nvGraphicFramePr>
        <p:xfrm>
          <a:off x="1358152" y="2606089"/>
          <a:ext cx="9538446" cy="3055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472">
                  <a:extLst>
                    <a:ext uri="{9D8B030D-6E8A-4147-A177-3AD203B41FA5}">
                      <a16:colId xmlns:a16="http://schemas.microsoft.com/office/drawing/2014/main" val="1059622546"/>
                    </a:ext>
                  </a:extLst>
                </a:gridCol>
                <a:gridCol w="2366682">
                  <a:extLst>
                    <a:ext uri="{9D8B030D-6E8A-4147-A177-3AD203B41FA5}">
                      <a16:colId xmlns:a16="http://schemas.microsoft.com/office/drawing/2014/main" val="948417496"/>
                    </a:ext>
                  </a:extLst>
                </a:gridCol>
                <a:gridCol w="4751292">
                  <a:extLst>
                    <a:ext uri="{9D8B030D-6E8A-4147-A177-3AD203B41FA5}">
                      <a16:colId xmlns:a16="http://schemas.microsoft.com/office/drawing/2014/main" val="1419742138"/>
                    </a:ext>
                  </a:extLst>
                </a:gridCol>
              </a:tblGrid>
              <a:tr h="119161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CỨNG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MỀM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QUẢN LÝ VÀ ĐIỀU KHIỂN CỦA CON NGƯỜI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05744"/>
                  </a:ext>
                </a:extLst>
              </a:tr>
              <a:tr h="1863512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403487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69" y="3758645"/>
            <a:ext cx="2170023" cy="1768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609" y="3758645"/>
            <a:ext cx="2249226" cy="17680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001" y="3744511"/>
            <a:ext cx="4445093" cy="178222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2" y="678850"/>
            <a:ext cx="7305900" cy="279400"/>
          </a:xfrm>
        </p:spPr>
        <p:txBody>
          <a:bodyPr/>
          <a:lstStyle/>
          <a:p>
            <a:r>
              <a:rPr lang="vi-VN" dirty="0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9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172" y="72517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HỆ THỐNG TIN HỌC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DIỆN HỆ ĐIỀU HÀNH (3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vi-VN" sz="3600" dirty="0"/>
              <a:t>2. Sơ đồ cấu trúc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vi-VN" sz="3600" dirty="0" smtClean="0"/>
              <a:t>của </a:t>
            </a:r>
            <a:r>
              <a:rPr lang="vi-VN" sz="3600" dirty="0"/>
              <a:t>một máy tính: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47" y="1896036"/>
            <a:ext cx="6400800" cy="428961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6119" y="568216"/>
            <a:ext cx="7305900" cy="279400"/>
          </a:xfrm>
        </p:spPr>
        <p:txBody>
          <a:bodyPr/>
          <a:lstStyle/>
          <a:p>
            <a:r>
              <a:rPr lang="vi-VN" dirty="0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35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1319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HỆ THỐNG TIN HỌC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DIỆN HỆ ĐIỀU HÀNH (3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376" y="1951816"/>
            <a:ext cx="10475259" cy="4099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200" dirty="0"/>
              <a:t>3. Chức năng từng thành phần trong sơ đồ cấu trúc máy tính: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138516" y="2586060"/>
            <a:ext cx="990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 – Central Processing Unit)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3255683"/>
            <a:ext cx="3357281" cy="29165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52681" y="3805079"/>
            <a:ext cx="63873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  <a:r>
              <a:rPr lang="vi-VN" sz="2800" dirty="0" smtClean="0"/>
              <a:t>hành </a:t>
            </a:r>
            <a:r>
              <a:rPr lang="vi-VN" sz="2800" dirty="0"/>
              <a:t>phần quan trọng nhất của máy tính, </a:t>
            </a:r>
            <a:r>
              <a:rPr lang="vi-VN" sz="2800" dirty="0" smtClean="0"/>
              <a:t>thiết </a:t>
            </a:r>
            <a:r>
              <a:rPr lang="vi-VN" sz="2800" dirty="0"/>
              <a:t>bị chính thực hiện và điều khiển việc thực hiện chương trình. </a:t>
            </a:r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23365" y="636382"/>
            <a:ext cx="7305900" cy="279400"/>
          </a:xfrm>
        </p:spPr>
        <p:txBody>
          <a:bodyPr/>
          <a:lstStyle/>
          <a:p>
            <a:r>
              <a:rPr lang="vi-VN" dirty="0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4417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HỆ THỐNG TIN HỌC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DIỆN HỆ ĐIỀU HÀNH (3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991" y="1896035"/>
            <a:ext cx="9601196" cy="397983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Memory)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8080" y="346339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3.2.1. RAM (Random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Memory)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076" y="3227511"/>
            <a:ext cx="4325467" cy="3092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1" y="2500956"/>
            <a:ext cx="74720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Bộ nhớ trong là nơi chương trình được đưa vào để thực hiện và là nơi lưu trữ dữ liệu đang được xử lí.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826549" y="3960214"/>
            <a:ext cx="5522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6549" y="4911299"/>
            <a:ext cx="5329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91991" y="614425"/>
            <a:ext cx="7305900" cy="279400"/>
          </a:xfrm>
        </p:spPr>
        <p:txBody>
          <a:bodyPr/>
          <a:lstStyle/>
          <a:p>
            <a:r>
              <a:rPr lang="vi-VN" dirty="0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4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97961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HỆ THỐNG TIN HỌC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DIỆN HỆ ĐIỀU HÀNH (3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612" y="1936377"/>
            <a:ext cx="10434917" cy="383191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3.2.2.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ROM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Only Memory):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vi-VN" dirty="0"/>
              <a:t>Chứa một số chương trình hệ thống được hãng sản xuất nạp </a:t>
            </a:r>
            <a:r>
              <a:rPr lang="vi-VN" dirty="0" smtClean="0"/>
              <a:t>sẵn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vi-VN" dirty="0"/>
              <a:t>Các chương trình trong ROM </a:t>
            </a:r>
            <a:r>
              <a:rPr lang="vi-VN" dirty="0" smtClean="0"/>
              <a:t> </a:t>
            </a:r>
            <a:r>
              <a:rPr lang="vi-VN" dirty="0"/>
              <a:t>kiểm tra các thiết bị và tạo sự giao tiếp ban đầu của máy với các chương trình mà người dùng đưa vào để khởi động </a:t>
            </a:r>
            <a:r>
              <a:rPr lang="vi-VN" dirty="0" smtClean="0"/>
              <a:t>máy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vi-VN" dirty="0"/>
              <a:t>Dữ liệu trong ROM không xoá </a:t>
            </a:r>
            <a:r>
              <a:rPr lang="vi-VN" dirty="0" smtClean="0"/>
              <a:t>được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88" y="3926541"/>
            <a:ext cx="3590365" cy="197671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96471" y="658261"/>
            <a:ext cx="7305900" cy="279400"/>
          </a:xfrm>
        </p:spPr>
        <p:txBody>
          <a:bodyPr/>
          <a:lstStyle/>
          <a:p>
            <a:r>
              <a:rPr lang="vi-VN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4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847" y="1909483"/>
            <a:ext cx="9968750" cy="3872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Memory)</a:t>
            </a:r>
          </a:p>
          <a:p>
            <a:pPr marL="0" indent="0">
              <a:buNone/>
            </a:pPr>
            <a:r>
              <a:rPr lang="vi-VN" sz="2600" dirty="0">
                <a:cs typeface="Times New Roman" panose="02020603050405020304" pitchFamily="18" charset="0"/>
              </a:rPr>
              <a:t>Bộ nhớ ngoài dùng để lưu trữ lâu dài dữ </a:t>
            </a:r>
            <a:r>
              <a:rPr lang="vi-VN" sz="2600" dirty="0" smtClean="0">
                <a:cs typeface="Times New Roman" panose="02020603050405020304" pitchFamily="18" charset="0"/>
              </a:rPr>
              <a:t>liệu và hỗ </a:t>
            </a:r>
            <a:r>
              <a:rPr lang="vi-VN" sz="2600" dirty="0">
                <a:cs typeface="Times New Roman" panose="02020603050405020304" pitchFamily="18" charset="0"/>
              </a:rPr>
              <a:t>trợ cho bộ nhớ trong.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2" y="765451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HỆ THỐNG TIN HỌC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DIỆN HỆ ĐIỀU HÀNH (3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534864"/>
              </p:ext>
            </p:extLst>
          </p:nvPr>
        </p:nvGraphicFramePr>
        <p:xfrm>
          <a:off x="1295403" y="3146613"/>
          <a:ext cx="9435352" cy="2635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838">
                  <a:extLst>
                    <a:ext uri="{9D8B030D-6E8A-4147-A177-3AD203B41FA5}">
                      <a16:colId xmlns:a16="http://schemas.microsoft.com/office/drawing/2014/main" val="3660046813"/>
                    </a:ext>
                  </a:extLst>
                </a:gridCol>
                <a:gridCol w="2358838">
                  <a:extLst>
                    <a:ext uri="{9D8B030D-6E8A-4147-A177-3AD203B41FA5}">
                      <a16:colId xmlns:a16="http://schemas.microsoft.com/office/drawing/2014/main" val="3848541775"/>
                    </a:ext>
                  </a:extLst>
                </a:gridCol>
                <a:gridCol w="2358838">
                  <a:extLst>
                    <a:ext uri="{9D8B030D-6E8A-4147-A177-3AD203B41FA5}">
                      <a16:colId xmlns:a16="http://schemas.microsoft.com/office/drawing/2014/main" val="1751223655"/>
                    </a:ext>
                  </a:extLst>
                </a:gridCol>
                <a:gridCol w="2358838">
                  <a:extLst>
                    <a:ext uri="{9D8B030D-6E8A-4147-A177-3AD203B41FA5}">
                      <a16:colId xmlns:a16="http://schemas.microsoft.com/office/drawing/2014/main" val="3480131018"/>
                    </a:ext>
                  </a:extLst>
                </a:gridCol>
              </a:tblGrid>
              <a:tr h="401497">
                <a:tc>
                  <a:txBody>
                    <a:bodyPr/>
                    <a:lstStyle/>
                    <a:p>
                      <a:r>
                        <a:rPr lang="en-US" dirty="0" smtClean="0"/>
                        <a:t>ĐĨA</a:t>
                      </a:r>
                      <a:r>
                        <a:rPr lang="en-US" baseline="0" dirty="0" smtClean="0"/>
                        <a:t> CỨNG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ĐĨA</a:t>
                      </a:r>
                      <a:r>
                        <a:rPr lang="en-US" baseline="0" dirty="0" smtClean="0"/>
                        <a:t> 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ĐĨA</a:t>
                      </a:r>
                      <a:r>
                        <a:rPr lang="en-US" baseline="0" dirty="0" smtClean="0"/>
                        <a:t> MỀM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941630"/>
                  </a:ext>
                </a:extLst>
              </a:tr>
              <a:tr h="22336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187670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>
            <a:lum bright="-24000" contrast="4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40" y="3721472"/>
            <a:ext cx="1818342" cy="181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881" y="3737779"/>
            <a:ext cx="1735250" cy="1802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463" y="3721471"/>
            <a:ext cx="1947043" cy="168424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t="5083" r="3532" b="5167"/>
          <a:stretch>
            <a:fillRect/>
          </a:stretch>
        </p:blipFill>
        <p:spPr bwMode="auto">
          <a:xfrm>
            <a:off x="8677838" y="3721472"/>
            <a:ext cx="1810868" cy="18187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27847" y="599888"/>
            <a:ext cx="7305900" cy="279400"/>
          </a:xfrm>
        </p:spPr>
        <p:txBody>
          <a:bodyPr/>
          <a:lstStyle/>
          <a:p>
            <a:r>
              <a:rPr lang="vi-VN" dirty="0" smtClean="0"/>
              <a:t>TRƯỜNG THPT BÌNH TÂN - TỔ TIN HỌC - MÔN NGHỀ LỚP 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4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171</TotalTime>
  <Words>1089</Words>
  <Application>Microsoft Office PowerPoint</Application>
  <PresentationFormat>Widescreen</PresentationFormat>
  <Paragraphs>194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Garamond</vt:lpstr>
      <vt:lpstr>Times New Roman</vt:lpstr>
      <vt:lpstr>Wingdings</vt:lpstr>
      <vt:lpstr>Organic</vt:lpstr>
      <vt:lpstr>NGHỀ TIN HỌC</vt:lpstr>
      <vt:lpstr>BÀI 1: HỆ THỐNG TIN HỌC GIAO DIỆN HỆ ĐIỀU HÀNH (3 tiết)</vt:lpstr>
      <vt:lpstr>BÀI 1: HỆ THỐNG TIN HỌC GIAO DIỆN HỆ ĐIỀU HÀNH (3 tiết)</vt:lpstr>
      <vt:lpstr>BÀI 1: HỆ THỐNG TIN HỌC GIAO DIỆN HỆ ĐIỀU HÀNH (3 tiết)</vt:lpstr>
      <vt:lpstr>BÀI 1: HỆ THỐNG TIN HỌC GIAO DIỆN HỆ ĐIỀU HÀNH (3 tiết)</vt:lpstr>
      <vt:lpstr>BÀI 1: HỆ THỐNG TIN HỌC GIAO DIỆN HỆ ĐIỀU HÀNH (3 tiết)</vt:lpstr>
      <vt:lpstr>BÀI 1: HỆ THỐNG TIN HỌC GIAO DIỆN HỆ ĐIỀU HÀNH (3 tiết)</vt:lpstr>
      <vt:lpstr>BÀI 1: HỆ THỐNG TIN HỌC GIAO DIỆN HỆ ĐIỀU HÀNH (3 tiết)</vt:lpstr>
      <vt:lpstr>BÀI 1: HỆ THỐNG TIN HỌC GIAO DIỆN HỆ ĐIỀU HÀNH (3 tiết)</vt:lpstr>
      <vt:lpstr>BÀI 1: HỆ THỐNG TIN HỌC GIAO DIỆN HỆ ĐIỀU HÀNH (3 tiết)</vt:lpstr>
      <vt:lpstr>BÀI 1: HỆ THỐNG TIN HỌC GIAO DIỆN HỆ ĐIỀU HÀNH (3 tiết)</vt:lpstr>
      <vt:lpstr>BÀI 1: HỆ THỐNG TIN HỌC GIAO DIỆN HỆ ĐIỀU HÀNH (3 tiết)</vt:lpstr>
      <vt:lpstr>BÀI 1: HỆ THỐNG TIN HỌC GIAO DIỆN HỆ ĐIỀU HÀNH (3 tiết)</vt:lpstr>
      <vt:lpstr>BÀI TẬP CỦNG CỐ</vt:lpstr>
      <vt:lpstr>BÀI TẬP CỦNG CỐ</vt:lpstr>
      <vt:lpstr>BÀI TẬP CỦNG CỐ</vt:lpstr>
      <vt:lpstr>BÀI TẬP CỦNG CỐ</vt:lpstr>
      <vt:lpstr>BÀI TẬP CỦNG CỐ</vt:lpstr>
      <vt:lpstr>BÀI TẬP CỦNG CỐ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NGHỀ TIN HỌC</dc:title>
  <dc:creator>dangnguyen1981@yahoo.com</dc:creator>
  <cp:lastModifiedBy>dangnguyen1981@yahoo.com</cp:lastModifiedBy>
  <cp:revision>51</cp:revision>
  <dcterms:created xsi:type="dcterms:W3CDTF">2021-09-04T10:09:08Z</dcterms:created>
  <dcterms:modified xsi:type="dcterms:W3CDTF">2021-09-05T04:09:05Z</dcterms:modified>
</cp:coreProperties>
</file>